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2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2091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2050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4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5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6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7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0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2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3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4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5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6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7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8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0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25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2092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3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4" name="AutoShape 46"/>
              <p:cNvSpPr>
                <a:spLocks noChangeArrowheads="1"/>
              </p:cNvSpPr>
              <p:nvPr/>
            </p:nvSpPr>
            <p:spPr bwMode="auto">
              <a:xfrm rot="162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5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6" name="AutoShape 48"/>
              <p:cNvSpPr>
                <a:spLocks noChangeArrowheads="1"/>
              </p:cNvSpPr>
              <p:nvPr/>
            </p:nvSpPr>
            <p:spPr bwMode="auto">
              <a:xfrm rot="162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7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8" name="AutoShape 50"/>
              <p:cNvSpPr>
                <a:spLocks noChangeArrowheads="1"/>
              </p:cNvSpPr>
              <p:nvPr/>
            </p:nvSpPr>
            <p:spPr bwMode="auto">
              <a:xfrm rot="162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9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0" name="AutoShape 52"/>
              <p:cNvSpPr>
                <a:spLocks noChangeArrowheads="1"/>
              </p:cNvSpPr>
              <p:nvPr/>
            </p:nvSpPr>
            <p:spPr bwMode="auto">
              <a:xfrm rot="162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2" name="AutoShape 54"/>
              <p:cNvSpPr>
                <a:spLocks noChangeArrowheads="1"/>
              </p:cNvSpPr>
              <p:nvPr/>
            </p:nvSpPr>
            <p:spPr bwMode="auto">
              <a:xfrm rot="162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3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4" name="AutoShape 56"/>
              <p:cNvSpPr>
                <a:spLocks noChangeArrowheads="1"/>
              </p:cNvSpPr>
              <p:nvPr/>
            </p:nvSpPr>
            <p:spPr bwMode="auto">
              <a:xfrm rot="162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5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6" name="AutoShape 58"/>
              <p:cNvSpPr>
                <a:spLocks noChangeArrowheads="1"/>
              </p:cNvSpPr>
              <p:nvPr/>
            </p:nvSpPr>
            <p:spPr bwMode="auto">
              <a:xfrm rot="162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7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8" name="AutoShape 60"/>
              <p:cNvSpPr>
                <a:spLocks noChangeArrowheads="1"/>
              </p:cNvSpPr>
              <p:nvPr/>
            </p:nvSpPr>
            <p:spPr bwMode="auto">
              <a:xfrm rot="162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9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0" name="AutoShape 62"/>
              <p:cNvSpPr>
                <a:spLocks noChangeArrowheads="1"/>
              </p:cNvSpPr>
              <p:nvPr/>
            </p:nvSpPr>
            <p:spPr bwMode="auto">
              <a:xfrm rot="162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1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2" name="AutoShape 64"/>
              <p:cNvSpPr>
                <a:spLocks noChangeArrowheads="1"/>
              </p:cNvSpPr>
              <p:nvPr/>
            </p:nvSpPr>
            <p:spPr bwMode="auto">
              <a:xfrm rot="162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3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4" name="AutoShape 66"/>
              <p:cNvSpPr>
                <a:spLocks noChangeArrowheads="1"/>
              </p:cNvSpPr>
              <p:nvPr/>
            </p:nvSpPr>
            <p:spPr bwMode="auto">
              <a:xfrm rot="162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5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6" name="AutoShape 68"/>
              <p:cNvSpPr>
                <a:spLocks noChangeArrowheads="1"/>
              </p:cNvSpPr>
              <p:nvPr/>
            </p:nvSpPr>
            <p:spPr bwMode="auto">
              <a:xfrm rot="162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7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8" name="AutoShape 70"/>
              <p:cNvSpPr>
                <a:spLocks noChangeArrowheads="1"/>
              </p:cNvSpPr>
              <p:nvPr/>
            </p:nvSpPr>
            <p:spPr bwMode="auto">
              <a:xfrm rot="162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9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0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" name="AutoShape 73"/>
              <p:cNvSpPr>
                <a:spLocks noChangeArrowheads="1"/>
              </p:cNvSpPr>
              <p:nvPr/>
            </p:nvSpPr>
            <p:spPr bwMode="auto">
              <a:xfrm rot="162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2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3" name="AutoShape 75"/>
              <p:cNvSpPr>
                <a:spLocks noChangeArrowheads="1"/>
              </p:cNvSpPr>
              <p:nvPr/>
            </p:nvSpPr>
            <p:spPr bwMode="auto">
              <a:xfrm rot="162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4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2126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7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8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9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1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2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3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4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5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6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7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8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9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2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3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4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5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6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7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8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9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0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4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5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6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01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2168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" name="AutoShape 121"/>
              <p:cNvSpPr>
                <a:spLocks noChangeArrowheads="1"/>
              </p:cNvSpPr>
              <p:nvPr/>
            </p:nvSpPr>
            <p:spPr bwMode="auto">
              <a:xfrm rot="162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0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" name="AutoShape 123"/>
              <p:cNvSpPr>
                <a:spLocks noChangeArrowheads="1"/>
              </p:cNvSpPr>
              <p:nvPr/>
            </p:nvSpPr>
            <p:spPr bwMode="auto">
              <a:xfrm rot="162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3" name="AutoShape 125"/>
              <p:cNvSpPr>
                <a:spLocks noChangeArrowheads="1"/>
              </p:cNvSpPr>
              <p:nvPr/>
            </p:nvSpPr>
            <p:spPr bwMode="auto">
              <a:xfrm rot="162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/>
                <a:r>
                  <a:rPr lang="en-US" sz="2400"/>
                  <a:t> </a:t>
                </a:r>
              </a:p>
            </p:txBody>
          </p:sp>
          <p:sp>
            <p:nvSpPr>
              <p:cNvPr id="2175" name="AutoShape 127"/>
              <p:cNvSpPr>
                <a:spLocks noChangeArrowheads="1"/>
              </p:cNvSpPr>
              <p:nvPr/>
            </p:nvSpPr>
            <p:spPr bwMode="auto">
              <a:xfrm rot="162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7" name="AutoShape 129"/>
              <p:cNvSpPr>
                <a:spLocks noChangeArrowheads="1"/>
              </p:cNvSpPr>
              <p:nvPr/>
            </p:nvSpPr>
            <p:spPr bwMode="auto">
              <a:xfrm rot="162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8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9" name="AutoShape 131"/>
              <p:cNvSpPr>
                <a:spLocks noChangeArrowheads="1"/>
              </p:cNvSpPr>
              <p:nvPr/>
            </p:nvSpPr>
            <p:spPr bwMode="auto">
              <a:xfrm rot="162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0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" name="AutoShape 133"/>
              <p:cNvSpPr>
                <a:spLocks noChangeArrowheads="1"/>
              </p:cNvSpPr>
              <p:nvPr/>
            </p:nvSpPr>
            <p:spPr bwMode="auto">
              <a:xfrm rot="162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2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3" name="AutoShape 135"/>
              <p:cNvSpPr>
                <a:spLocks noChangeArrowheads="1"/>
              </p:cNvSpPr>
              <p:nvPr/>
            </p:nvSpPr>
            <p:spPr bwMode="auto">
              <a:xfrm rot="162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4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5" name="AutoShape 137"/>
              <p:cNvSpPr>
                <a:spLocks noChangeArrowheads="1"/>
              </p:cNvSpPr>
              <p:nvPr/>
            </p:nvSpPr>
            <p:spPr bwMode="auto">
              <a:xfrm rot="162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6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7" name="AutoShape 139"/>
              <p:cNvSpPr>
                <a:spLocks noChangeArrowheads="1"/>
              </p:cNvSpPr>
              <p:nvPr/>
            </p:nvSpPr>
            <p:spPr bwMode="auto">
              <a:xfrm rot="162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8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9" name="AutoShape 141"/>
              <p:cNvSpPr>
                <a:spLocks noChangeArrowheads="1"/>
              </p:cNvSpPr>
              <p:nvPr/>
            </p:nvSpPr>
            <p:spPr bwMode="auto">
              <a:xfrm rot="162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0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1" name="AutoShape 143"/>
              <p:cNvSpPr>
                <a:spLocks noChangeArrowheads="1"/>
              </p:cNvSpPr>
              <p:nvPr/>
            </p:nvSpPr>
            <p:spPr bwMode="auto">
              <a:xfrm rot="162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2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3" name="AutoShape 145"/>
              <p:cNvSpPr>
                <a:spLocks noChangeArrowheads="1"/>
              </p:cNvSpPr>
              <p:nvPr/>
            </p:nvSpPr>
            <p:spPr bwMode="auto">
              <a:xfrm rot="162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4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5" name="AutoShape 147"/>
              <p:cNvSpPr>
                <a:spLocks noChangeArrowheads="1"/>
              </p:cNvSpPr>
              <p:nvPr/>
            </p:nvSpPr>
            <p:spPr bwMode="auto">
              <a:xfrm rot="162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6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7" name="AutoShape 149"/>
              <p:cNvSpPr>
                <a:spLocks noChangeArrowheads="1"/>
              </p:cNvSpPr>
              <p:nvPr/>
            </p:nvSpPr>
            <p:spPr bwMode="auto">
              <a:xfrm rot="162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8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9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0" name="AutoShape 152"/>
              <p:cNvSpPr>
                <a:spLocks noChangeArrowheads="1"/>
              </p:cNvSpPr>
              <p:nvPr/>
            </p:nvSpPr>
            <p:spPr bwMode="auto">
              <a:xfrm rot="162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05" name="Rectangle 157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06" name="Rectangle 15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07" name="Rectangle 15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C2B2B827-50F1-49AF-897E-07AD19CD4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3EE30C-3408-4285-902E-B3CA95BAB9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835B4B-7C8D-49F6-8757-82ABD2AE78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6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16D023-DCA2-483A-9D75-41F8AEE23E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1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DE7500-C251-42D5-BE4D-177E57CF7F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7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8D287E-2D66-4C4F-BA48-E39202AA1D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0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928294-ECE1-4F78-B1AF-5137A327B7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3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D6D79-D4CB-4A53-8C29-956E671FC0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2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55B559-361D-4AF2-827E-7F3921E94C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9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B3DEBE-196E-4ABA-A492-50DA862C9A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3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971EDF-3BC5-4D20-B07B-A759DCF6AAF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8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67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02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01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9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0" name="AutoShape 46"/>
              <p:cNvSpPr>
                <a:spLocks noChangeArrowheads="1"/>
              </p:cNvSpPr>
              <p:nvPr/>
            </p:nvSpPr>
            <p:spPr bwMode="auto">
              <a:xfrm rot="162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" name="AutoShape 48"/>
              <p:cNvSpPr>
                <a:spLocks noChangeArrowheads="1"/>
              </p:cNvSpPr>
              <p:nvPr/>
            </p:nvSpPr>
            <p:spPr bwMode="auto">
              <a:xfrm rot="162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4" name="AutoShape 50"/>
              <p:cNvSpPr>
                <a:spLocks noChangeArrowheads="1"/>
              </p:cNvSpPr>
              <p:nvPr/>
            </p:nvSpPr>
            <p:spPr bwMode="auto">
              <a:xfrm rot="162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" name="AutoShape 52"/>
              <p:cNvSpPr>
                <a:spLocks noChangeArrowheads="1"/>
              </p:cNvSpPr>
              <p:nvPr/>
            </p:nvSpPr>
            <p:spPr bwMode="auto">
              <a:xfrm rot="162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7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" name="AutoShape 54"/>
              <p:cNvSpPr>
                <a:spLocks noChangeArrowheads="1"/>
              </p:cNvSpPr>
              <p:nvPr/>
            </p:nvSpPr>
            <p:spPr bwMode="auto">
              <a:xfrm rot="162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9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0" name="AutoShape 56"/>
              <p:cNvSpPr>
                <a:spLocks noChangeArrowheads="1"/>
              </p:cNvSpPr>
              <p:nvPr/>
            </p:nvSpPr>
            <p:spPr bwMode="auto">
              <a:xfrm rot="162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1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2" name="AutoShape 58"/>
              <p:cNvSpPr>
                <a:spLocks noChangeArrowheads="1"/>
              </p:cNvSpPr>
              <p:nvPr/>
            </p:nvSpPr>
            <p:spPr bwMode="auto">
              <a:xfrm rot="162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3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4" name="AutoShape 60"/>
              <p:cNvSpPr>
                <a:spLocks noChangeArrowheads="1"/>
              </p:cNvSpPr>
              <p:nvPr/>
            </p:nvSpPr>
            <p:spPr bwMode="auto">
              <a:xfrm rot="162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" name="AutoShape 62"/>
              <p:cNvSpPr>
                <a:spLocks noChangeArrowheads="1"/>
              </p:cNvSpPr>
              <p:nvPr/>
            </p:nvSpPr>
            <p:spPr bwMode="auto">
              <a:xfrm rot="162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8" name="AutoShape 64"/>
              <p:cNvSpPr>
                <a:spLocks noChangeArrowheads="1"/>
              </p:cNvSpPr>
              <p:nvPr/>
            </p:nvSpPr>
            <p:spPr bwMode="auto">
              <a:xfrm rot="162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9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0" name="AutoShape 66"/>
              <p:cNvSpPr>
                <a:spLocks noChangeArrowheads="1"/>
              </p:cNvSpPr>
              <p:nvPr/>
            </p:nvSpPr>
            <p:spPr bwMode="auto">
              <a:xfrm rot="162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1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2" name="AutoShape 68"/>
              <p:cNvSpPr>
                <a:spLocks noChangeArrowheads="1"/>
              </p:cNvSpPr>
              <p:nvPr/>
            </p:nvSpPr>
            <p:spPr bwMode="auto">
              <a:xfrm rot="162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4" name="AutoShape 70"/>
              <p:cNvSpPr>
                <a:spLocks noChangeArrowheads="1"/>
              </p:cNvSpPr>
              <p:nvPr/>
            </p:nvSpPr>
            <p:spPr bwMode="auto">
              <a:xfrm rot="162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" name="AutoShape 73"/>
              <p:cNvSpPr>
                <a:spLocks noChangeArrowheads="1"/>
              </p:cNvSpPr>
              <p:nvPr/>
            </p:nvSpPr>
            <p:spPr bwMode="auto">
              <a:xfrm rot="162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8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9" name="AutoShape 75"/>
              <p:cNvSpPr>
                <a:spLocks noChangeArrowheads="1"/>
              </p:cNvSpPr>
              <p:nvPr/>
            </p:nvSpPr>
            <p:spPr bwMode="auto">
              <a:xfrm rot="162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0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3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10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77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" name="AutoShape 121"/>
              <p:cNvSpPr>
                <a:spLocks noChangeArrowheads="1"/>
              </p:cNvSpPr>
              <p:nvPr/>
            </p:nvSpPr>
            <p:spPr bwMode="auto">
              <a:xfrm rot="162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" name="AutoShape 123"/>
              <p:cNvSpPr>
                <a:spLocks noChangeArrowheads="1"/>
              </p:cNvSpPr>
              <p:nvPr/>
            </p:nvSpPr>
            <p:spPr bwMode="auto">
              <a:xfrm rot="162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" name="AutoShape 125"/>
              <p:cNvSpPr>
                <a:spLocks noChangeArrowheads="1"/>
              </p:cNvSpPr>
              <p:nvPr/>
            </p:nvSpPr>
            <p:spPr bwMode="auto">
              <a:xfrm rot="162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0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/>
                <a:r>
                  <a:rPr lang="en-US" sz="2400"/>
                  <a:t> </a:t>
                </a:r>
              </a:p>
            </p:txBody>
          </p:sp>
          <p:sp>
            <p:nvSpPr>
              <p:cNvPr id="1151" name="AutoShape 127"/>
              <p:cNvSpPr>
                <a:spLocks noChangeArrowheads="1"/>
              </p:cNvSpPr>
              <p:nvPr/>
            </p:nvSpPr>
            <p:spPr bwMode="auto">
              <a:xfrm rot="162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" name="AutoShape 129"/>
              <p:cNvSpPr>
                <a:spLocks noChangeArrowheads="1"/>
              </p:cNvSpPr>
              <p:nvPr/>
            </p:nvSpPr>
            <p:spPr bwMode="auto">
              <a:xfrm rot="162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4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" name="AutoShape 131"/>
              <p:cNvSpPr>
                <a:spLocks noChangeArrowheads="1"/>
              </p:cNvSpPr>
              <p:nvPr/>
            </p:nvSpPr>
            <p:spPr bwMode="auto">
              <a:xfrm rot="162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" name="AutoShape 133"/>
              <p:cNvSpPr>
                <a:spLocks noChangeArrowheads="1"/>
              </p:cNvSpPr>
              <p:nvPr/>
            </p:nvSpPr>
            <p:spPr bwMode="auto">
              <a:xfrm rot="162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9" name="AutoShape 135"/>
              <p:cNvSpPr>
                <a:spLocks noChangeArrowheads="1"/>
              </p:cNvSpPr>
              <p:nvPr/>
            </p:nvSpPr>
            <p:spPr bwMode="auto">
              <a:xfrm rot="162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0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1" name="AutoShape 137"/>
              <p:cNvSpPr>
                <a:spLocks noChangeArrowheads="1"/>
              </p:cNvSpPr>
              <p:nvPr/>
            </p:nvSpPr>
            <p:spPr bwMode="auto">
              <a:xfrm rot="162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2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3" name="AutoShape 139"/>
              <p:cNvSpPr>
                <a:spLocks noChangeArrowheads="1"/>
              </p:cNvSpPr>
              <p:nvPr/>
            </p:nvSpPr>
            <p:spPr bwMode="auto">
              <a:xfrm rot="162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4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5" name="AutoShape 141"/>
              <p:cNvSpPr>
                <a:spLocks noChangeArrowheads="1"/>
              </p:cNvSpPr>
              <p:nvPr/>
            </p:nvSpPr>
            <p:spPr bwMode="auto">
              <a:xfrm rot="162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6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" name="AutoShape 143"/>
              <p:cNvSpPr>
                <a:spLocks noChangeArrowheads="1"/>
              </p:cNvSpPr>
              <p:nvPr/>
            </p:nvSpPr>
            <p:spPr bwMode="auto">
              <a:xfrm rot="162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8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" name="AutoShape 145"/>
              <p:cNvSpPr>
                <a:spLocks noChangeArrowheads="1"/>
              </p:cNvSpPr>
              <p:nvPr/>
            </p:nvSpPr>
            <p:spPr bwMode="auto">
              <a:xfrm rot="162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0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1" name="AutoShape 147"/>
              <p:cNvSpPr>
                <a:spLocks noChangeArrowheads="1"/>
              </p:cNvSpPr>
              <p:nvPr/>
            </p:nvSpPr>
            <p:spPr bwMode="auto">
              <a:xfrm rot="162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2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3" name="AutoShape 149"/>
              <p:cNvSpPr>
                <a:spLocks noChangeArrowheads="1"/>
              </p:cNvSpPr>
              <p:nvPr/>
            </p:nvSpPr>
            <p:spPr bwMode="auto">
              <a:xfrm rot="162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4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5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6" name="AutoShape 152"/>
              <p:cNvSpPr>
                <a:spLocks noChangeArrowheads="1"/>
              </p:cNvSpPr>
              <p:nvPr/>
            </p:nvSpPr>
            <p:spPr bwMode="auto">
              <a:xfrm rot="162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80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151D00-F2C4-460B-8819-CE0EFE8B8E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VE9pYdwX-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FOOD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Revision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0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Реци нам шта све волиш или не волиш да једеш/пијеш.</a:t>
            </a:r>
          </a:p>
          <a:p>
            <a:endParaRPr lang="sr-Cyrl-RS" dirty="0"/>
          </a:p>
          <a:p>
            <a:r>
              <a:rPr lang="sr-Cyrl-RS" dirty="0" smtClean="0"/>
              <a:t>Шта значи питање </a:t>
            </a:r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Do you like milk</a:t>
            </a:r>
            <a:r>
              <a:rPr lang="en-US" dirty="0" smtClean="0"/>
              <a:t>?</a:t>
            </a:r>
          </a:p>
          <a:p>
            <a:r>
              <a:rPr lang="sr-Cyrl-RS" dirty="0" smtClean="0"/>
              <a:t>Одговори на њега.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0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400" dirty="0" smtClean="0"/>
              <a:t>Шта видиш на следећим сликама? Уколико поред слике стоји </a:t>
            </a:r>
            <a:r>
              <a:rPr lang="sr-Cyrl-RS" sz="2400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r>
              <a:rPr lang="sr-Cyrl-RS" sz="2400" dirty="0" smtClean="0">
                <a:sym typeface="Wingdings" pitchFamily="2" charset="2"/>
              </a:rPr>
              <a:t> реци да ту храну волиш, а уколико стоји </a:t>
            </a:r>
            <a:r>
              <a:rPr lang="sr-Cyrl-RS" sz="2400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r>
              <a:rPr lang="sr-Cyrl-RS" sz="2400" dirty="0" smtClean="0">
                <a:sym typeface="Wingdings" pitchFamily="2" charset="2"/>
              </a:rPr>
              <a:t> реци да то на слици не волиш.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Aleksandra\AppData\Local\Microsoft\Windows\INetCache\IE\OULFMP1P\Happy-banana-lrg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24" y="1981200"/>
            <a:ext cx="281635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leksandra\AppData\Local\Microsoft\Windows\INetCache\IE\W1QGL3I6\11408-illustration-of-an-orange-pv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0200" y="5562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5562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r>
              <a:rPr lang="sr-Cyrl-RS" dirty="0" smtClean="0">
                <a:sym typeface="Wingdings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400" dirty="0" smtClean="0"/>
              <a:t>Уколико поред слике стоји </a:t>
            </a:r>
            <a:r>
              <a:rPr lang="sr-Cyrl-RS" sz="2400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r>
              <a:rPr lang="sr-Cyrl-RS" sz="2400" dirty="0" smtClean="0">
                <a:sym typeface="Wingdings" pitchFamily="2" charset="2"/>
              </a:rPr>
              <a:t> реци да ту храну волиш, а уколико стоји </a:t>
            </a:r>
            <a:r>
              <a:rPr lang="sr-Cyrl-RS" sz="2400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r>
              <a:rPr lang="sr-Cyrl-RS" sz="2400" dirty="0" smtClean="0">
                <a:sym typeface="Wingdings" pitchFamily="2" charset="2"/>
              </a:rPr>
              <a:t> реци да то на слици не волиш</a:t>
            </a:r>
            <a:endParaRPr lang="en-US" sz="2400" dirty="0"/>
          </a:p>
        </p:txBody>
      </p:sp>
      <p:pic>
        <p:nvPicPr>
          <p:cNvPr id="12290" name="Picture 2" descr="C:\Users\Aleksandra\AppData\Local\Microsoft\Windows\INetCache\IE\W1QGL3I6\turkey_food_PNG18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3810000" cy="331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leksandra\AppData\Local\Microsoft\Windows\INetCache\IE\OULFMP1P\ms-grapes[1]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5999"/>
            <a:ext cx="2743200" cy="27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5334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r>
              <a:rPr lang="sr-Cyrl-RS" dirty="0" smtClean="0">
                <a:sym typeface="Wingdings" pitchFamily="2" charset="2"/>
              </a:rPr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5334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85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400" dirty="0" smtClean="0"/>
              <a:t>Уколико поред слике стоји </a:t>
            </a:r>
            <a:r>
              <a:rPr lang="sr-Cyrl-RS" sz="2400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r>
              <a:rPr lang="sr-Cyrl-RS" sz="2400" dirty="0" smtClean="0">
                <a:sym typeface="Wingdings" pitchFamily="2" charset="2"/>
              </a:rPr>
              <a:t> реци да ту храну волиш, а уколико стоји </a:t>
            </a:r>
            <a:r>
              <a:rPr lang="sr-Cyrl-RS" sz="2400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r>
              <a:rPr lang="sr-Cyrl-RS" sz="2400" dirty="0" smtClean="0">
                <a:sym typeface="Wingdings" pitchFamily="2" charset="2"/>
              </a:rPr>
              <a:t> реци да то на слици не волиш</a:t>
            </a:r>
            <a:endParaRPr lang="en-US" sz="2400" dirty="0"/>
          </a:p>
        </p:txBody>
      </p:sp>
      <p:pic>
        <p:nvPicPr>
          <p:cNvPr id="13314" name="Picture 2" descr="C:\Users\Aleksandra\AppData\Local\Microsoft\Windows\INetCache\IE\W1QGL3I6\Water-glass.65135259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3061647" cy="341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leksandra\AppData\Local\Microsoft\Windows\INetCache\IE\J9JMKPRV\Tomato[1]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4864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r>
              <a:rPr lang="sr-Cyrl-RS" dirty="0" smtClean="0">
                <a:sym typeface="Wingdings" pitchFamily="2" charset="2"/>
              </a:rPr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5471011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21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200" dirty="0" smtClean="0"/>
              <a:t>Да ли сте знали називе за све намирнице на претходним сликама?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BANANA</a:t>
            </a:r>
          </a:p>
          <a:p>
            <a:r>
              <a:rPr lang="en-US" dirty="0" smtClean="0"/>
              <a:t>ORANGE</a:t>
            </a:r>
          </a:p>
          <a:p>
            <a:r>
              <a:rPr lang="en-US" dirty="0" smtClean="0"/>
              <a:t>CHICKEN</a:t>
            </a:r>
          </a:p>
          <a:p>
            <a:r>
              <a:rPr lang="en-US" dirty="0" smtClean="0"/>
              <a:t>GRAPES</a:t>
            </a:r>
          </a:p>
          <a:p>
            <a:r>
              <a:rPr lang="en-US" dirty="0" smtClean="0"/>
              <a:t>WATER</a:t>
            </a:r>
          </a:p>
          <a:p>
            <a:r>
              <a:rPr lang="en-US" dirty="0" smtClean="0"/>
              <a:t>TOMATO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Банана је воће. Како се на енглеском каже воће?</a:t>
            </a:r>
          </a:p>
          <a:p>
            <a:pPr marL="0" indent="0">
              <a:buNone/>
            </a:pPr>
            <a:r>
              <a:rPr lang="sr-Cyrl-RS" dirty="0" smtClean="0"/>
              <a:t>                    </a:t>
            </a:r>
            <a:r>
              <a:rPr lang="en-US" dirty="0" smtClean="0"/>
              <a:t>         </a:t>
            </a:r>
            <a:r>
              <a:rPr lang="sr-Cyrl-RS" dirty="0" smtClean="0"/>
              <a:t>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FRUIT</a:t>
            </a:r>
            <a:endParaRPr lang="sr-Cyrl-R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sr-Cyrl-RS" dirty="0" smtClean="0"/>
              <a:t>Парадајз је поврће. Како се на енглеском каже поврће?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VEGETABLE</a:t>
            </a:r>
          </a:p>
        </p:txBody>
      </p:sp>
    </p:spTree>
    <p:extLst>
      <p:ext uri="{BB962C8B-B14F-4D97-AF65-F5344CB8AC3E}">
        <p14:creationId xmlns:p14="http://schemas.microsoft.com/office/powerpoint/2010/main" val="19180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Које још воће и поврће знате да кажете на енглеском? Нешто од тога је поменуто у видеу од прошле недеље. Ако сте заборавили, погледајте видео још једном.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DO YOU LIKE FRUIT?</a:t>
            </a:r>
          </a:p>
          <a:p>
            <a:pPr marL="0" indent="0">
              <a:buNone/>
            </a:pPr>
            <a:r>
              <a:rPr lang="en-US" dirty="0" smtClean="0"/>
              <a:t>DO YOU LIKE </a:t>
            </a:r>
            <a:r>
              <a:rPr lang="en-US" dirty="0" smtClean="0"/>
              <a:t>VEGETABLE</a:t>
            </a:r>
            <a:r>
              <a:rPr lang="sr-Latn-RS" dirty="0" smtClean="0"/>
              <a:t>S</a:t>
            </a:r>
            <a:r>
              <a:rPr lang="en-US" dirty="0" smtClean="0"/>
              <a:t>?</a:t>
            </a:r>
            <a:r>
              <a:rPr lang="sr-Cyrl-R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5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Уколико сте расположени да научите још по неку реч, и да одиграте игрицу погађања, отворите следећи линк: </a:t>
            </a:r>
          </a:p>
          <a:p>
            <a:endParaRPr lang="sr-Cyrl-R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https://www.youtube.com/watch?v=mVE9pYdwX-I</a:t>
            </a:r>
            <a:endParaRPr lang="sr-Cyrl-R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 MONSTER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2000" dirty="0" smtClean="0"/>
              <a:t>Уколико желите додатно да се забавите, направите чудовиште ком ће делови лица да буду воће! </a:t>
            </a:r>
          </a:p>
          <a:p>
            <a:r>
              <a:rPr lang="sr-Cyrl-RS" sz="2000" dirty="0" smtClean="0"/>
              <a:t>Узмите округли, картонски тањирић.</a:t>
            </a:r>
          </a:p>
          <a:p>
            <a:r>
              <a:rPr lang="sr-Cyrl-RS" sz="2000" dirty="0" smtClean="0"/>
              <a:t>На белом папиру нацртајте неко воће – јабуку, банане, поморанџу...</a:t>
            </a:r>
          </a:p>
          <a:p>
            <a:r>
              <a:rPr lang="sr-Cyrl-RS" sz="2000" dirty="0" smtClean="0"/>
              <a:t>Обој воће и изрежи маказама. </a:t>
            </a:r>
          </a:p>
          <a:p>
            <a:r>
              <a:rPr lang="sr-Cyrl-RS" sz="2000" dirty="0" smtClean="0"/>
              <a:t>На тањирић, који је глава чудовишта, залепите воће где ви желите – две јабуке као очи, банана као нос, итд. </a:t>
            </a:r>
          </a:p>
          <a:p>
            <a:r>
              <a:rPr lang="sr-Cyrl-RS" sz="2000" dirty="0" smtClean="0"/>
              <a:t>Реците која воћка је који део тела!</a:t>
            </a:r>
          </a:p>
          <a:p>
            <a:r>
              <a:rPr lang="sr-Cyrl-RS" sz="2000" b="1" dirty="0" smtClean="0"/>
              <a:t>Није</a:t>
            </a:r>
            <a:r>
              <a:rPr lang="sr-Cyrl-RS" sz="2000" dirty="0" smtClean="0"/>
              <a:t> потребно слати наставници!</a:t>
            </a:r>
          </a:p>
          <a:p>
            <a:r>
              <a:rPr lang="en-US" sz="2000" dirty="0" smtClean="0"/>
              <a:t>Have fun and learn English!</a:t>
            </a:r>
            <a:endParaRPr lang="en-US" sz="2000" dirty="0"/>
          </a:p>
        </p:txBody>
      </p:sp>
      <p:pic>
        <p:nvPicPr>
          <p:cNvPr id="14338" name="Picture 2" descr="C:\Users\Aleksandra\AppData\Local\Microsoft\Windows\INetCache\IE\OULFMP1P\cute_flocked_pink_domo_mini_figure_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19600"/>
            <a:ext cx="213233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5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TOYS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Ове недеље ћете путем телевизије имати час посвећен играчкама! </a:t>
            </a:r>
          </a:p>
          <a:p>
            <a:endParaRPr lang="sr-Cyrl-RS" dirty="0"/>
          </a:p>
          <a:p>
            <a:r>
              <a:rPr lang="sr-Cyrl-RS" dirty="0" smtClean="0"/>
              <a:t>Обавезно одгледајте часове, као и увек, и потрудите се да правилно изговорите и запамтите што више речи!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Хајде да се подсетимо неких речи које смо научили прошле недеље. Како се на енглеском језику кажу следеће намирнице: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THIS? 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This is an ______________. </a:t>
            </a:r>
            <a:endParaRPr lang="en-US" dirty="0"/>
          </a:p>
        </p:txBody>
      </p:sp>
      <p:pic>
        <p:nvPicPr>
          <p:cNvPr id="5122" name="Picture 2" descr="C:\Users\Aleksandra\AppData\Local\Microsoft\Windows\INetCache\IE\J9JMKPRV\app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5410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6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THIS?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This is _______________.</a:t>
            </a:r>
            <a:endParaRPr lang="en-US" dirty="0"/>
          </a:p>
        </p:txBody>
      </p:sp>
      <p:pic>
        <p:nvPicPr>
          <p:cNvPr id="6146" name="Picture 2" descr="C:\Users\Aleksandra\AppData\Local\Microsoft\Windows\INetCache\IE\VLJS177A\juice_PNG715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105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0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THIS? 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This is ____________. </a:t>
            </a:r>
            <a:endParaRPr lang="en-US" dirty="0"/>
          </a:p>
        </p:txBody>
      </p:sp>
      <p:pic>
        <p:nvPicPr>
          <p:cNvPr id="7170" name="Picture 2" descr="C:\Users\Aleksandra\AppData\Local\Microsoft\Windows\INetCache\IE\J9JMKPRV\Chees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95" y="457200"/>
            <a:ext cx="4452937" cy="42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0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THIS?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This is _____________.</a:t>
            </a:r>
            <a:endParaRPr lang="en-US" dirty="0"/>
          </a:p>
        </p:txBody>
      </p:sp>
      <p:pic>
        <p:nvPicPr>
          <p:cNvPr id="8194" name="Picture 2" descr="C:\Users\Aleksandra\AppData\Local\Microsoft\Windows\INetCache\IE\VLJS177A\7_5mil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4470400" cy="43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63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THIS?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This is _______________.</a:t>
            </a:r>
            <a:endParaRPr lang="en-US" dirty="0"/>
          </a:p>
        </p:txBody>
      </p:sp>
      <p:pic>
        <p:nvPicPr>
          <p:cNvPr id="9218" name="Picture 2" descr="C:\Users\Aleksandra\AppData\Local\Microsoft\Windows\INetCache\IE\W1QGL3I6\23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5926626" cy="349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2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THIS?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This is a _____________.</a:t>
            </a:r>
            <a:endParaRPr lang="en-US" dirty="0"/>
          </a:p>
        </p:txBody>
      </p:sp>
      <p:pic>
        <p:nvPicPr>
          <p:cNvPr id="10242" name="Picture 2" descr="C:\Users\Aleksandra\AppData\Local\Microsoft\Windows\INetCache\IE\VLJS177A\black_forest_cak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95088"/>
            <a:ext cx="4210050" cy="390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2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Да ли се сећаш песмице од прошлог часа? </a:t>
            </a:r>
          </a:p>
          <a:p>
            <a:r>
              <a:rPr lang="sr-Cyrl-RS" dirty="0" smtClean="0"/>
              <a:t>Како ћеш на енглеском да кажеш коју храну волиш?</a:t>
            </a:r>
          </a:p>
          <a:p>
            <a:r>
              <a:rPr lang="sr-Cyrl-RS" dirty="0" smtClean="0"/>
              <a:t>Пример:</a:t>
            </a:r>
          </a:p>
          <a:p>
            <a:r>
              <a:rPr lang="sr-Cyrl-RS" sz="2800" dirty="0" smtClean="0"/>
              <a:t>Ако волиш, рећи ћеш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 like cheese</a:t>
            </a:r>
            <a:r>
              <a:rPr lang="en-US" sz="2800" dirty="0" smtClean="0"/>
              <a:t>.</a:t>
            </a:r>
            <a:endParaRPr lang="sr-Cyrl-RS" sz="2800" dirty="0" smtClean="0"/>
          </a:p>
          <a:p>
            <a:r>
              <a:rPr lang="sr-Cyrl-RS" sz="2800" dirty="0" smtClean="0"/>
              <a:t>Ако не волиш, рећи ћеш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 don’t like cheese</a:t>
            </a:r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  <a:endParaRPr lang="en-US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3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tchwork_design_slides">
  <a:themeElements>
    <a:clrScheme name="Office Theme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Patchwork_design_slides</Template>
  <TotalTime>52</TotalTime>
  <Words>444</Words>
  <Application>Microsoft Office PowerPoint</Application>
  <PresentationFormat>On-screen Show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Patchwork_design_slides</vt:lpstr>
      <vt:lpstr>FOOD </vt:lpstr>
      <vt:lpstr>FOOD</vt:lpstr>
      <vt:lpstr>WHAT IS THIS? </vt:lpstr>
      <vt:lpstr>WHAT IS THIS?</vt:lpstr>
      <vt:lpstr>WHAT IS THIS? </vt:lpstr>
      <vt:lpstr>WHAT IS THIS?</vt:lpstr>
      <vt:lpstr>WHAT IS THIS?</vt:lpstr>
      <vt:lpstr>WHAT IS THIS?</vt:lpstr>
      <vt:lpstr>FOOD</vt:lpstr>
      <vt:lpstr>FOOD</vt:lpstr>
      <vt:lpstr>Шта видиш на следећим сликама? Уколико поред слике стоји  реци да ту храну волиш, а уколико стоји  реци да то на слици не волиш. </vt:lpstr>
      <vt:lpstr>Уколико поред слике стоји  реци да ту храну волиш, а уколико стоји  реци да то на слици не волиш</vt:lpstr>
      <vt:lpstr>Уколико поред слике стоји  реци да ту храну волиш, а уколико стоји  реци да то на слици не волиш</vt:lpstr>
      <vt:lpstr>Да ли сте знали називе за све намирнице на претходним сликама?</vt:lpstr>
      <vt:lpstr>FOOD</vt:lpstr>
      <vt:lpstr>FOOD</vt:lpstr>
      <vt:lpstr>FOOD</vt:lpstr>
      <vt:lpstr>FRUIT MONSTER</vt:lpstr>
      <vt:lpstr>TOYS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Aleksandra Bojovic</dc:creator>
  <cp:lastModifiedBy>Aleksandra Bojovic</cp:lastModifiedBy>
  <cp:revision>8</cp:revision>
  <cp:lastPrinted>1601-01-01T00:00:00Z</cp:lastPrinted>
  <dcterms:created xsi:type="dcterms:W3CDTF">2020-04-05T10:20:10Z</dcterms:created>
  <dcterms:modified xsi:type="dcterms:W3CDTF">2020-04-05T17:05:18Z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TC010690521033</vt:lpwstr>
  </property>
</Properties>
</file>